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p:cViewPr varScale="1">
        <p:scale>
          <a:sx n="115" d="100"/>
          <a:sy n="115" d="100"/>
        </p:scale>
        <p:origin x="36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BBE2A-B658-4912-B77D-BA1175E89C92}" type="datetimeFigureOut">
              <a:rPr lang="en-GB" smtClean="0"/>
              <a:t>10/03/2020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47E5AF-0E4C-47BF-9ED8-1994F1EB1453}" type="slidenum">
              <a:rPr lang="en-GB" smtClean="0"/>
              <a:t>‹#›</a:t>
            </a:fld>
            <a:endParaRPr lang="en-GB"/>
          </a:p>
        </p:txBody>
      </p:sp>
    </p:spTree>
    <p:extLst>
      <p:ext uri="{BB962C8B-B14F-4D97-AF65-F5344CB8AC3E}">
        <p14:creationId xmlns:p14="http://schemas.microsoft.com/office/powerpoint/2010/main" val="943660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ALL THIS FALLS WITHIN THE STATUTORY HEALTH EDUCATION GUIDANCE…changing adolescent body so is compulsory. </a:t>
            </a:r>
          </a:p>
          <a:p>
            <a:r>
              <a:rPr lang="en-GB" dirty="0"/>
              <a:t>More detail about</a:t>
            </a:r>
            <a:r>
              <a:rPr lang="en-GB" baseline="0" dirty="0"/>
              <a:t> exactly what is covered in each year group.</a:t>
            </a:r>
          </a:p>
          <a:p>
            <a:r>
              <a:rPr lang="en-GB" baseline="0" dirty="0"/>
              <a:t>Emphasise that only 2 or 3 lessons in every year group are specifically about either puberty (statutory) or How babies are made (not statutory).</a:t>
            </a:r>
          </a:p>
          <a:p>
            <a:r>
              <a:rPr lang="en-GB" baseline="0" dirty="0"/>
              <a:t>Also emphasise that correct terminology is introduced early so the school can meet its safeguarding obligations and to get the children used to using the words appropriately (</a:t>
            </a:r>
            <a:r>
              <a:rPr lang="en-GB" baseline="0" dirty="0" err="1"/>
              <a:t>ie</a:t>
            </a:r>
            <a:r>
              <a:rPr lang="en-GB" baseline="0" dirty="0"/>
              <a:t> we also teach them when it’s appropriate to use these words and when not). A further rationale for this is that in KS2, body part words are not seen as something rude or dirty.</a:t>
            </a:r>
          </a:p>
          <a:p>
            <a:r>
              <a:rPr lang="en-GB" baseline="0" dirty="0"/>
              <a:t>Puberty is introduced very gently in Y3 because some girls may start their periods early and it is necessary to prepare them for this so they aren’t scared or worried.</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951880-6C9B-44C9-8DB3-CCBD698BA6C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20751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a:t>
            </a:r>
          </a:p>
          <a:p>
            <a:endParaRPr lang="en-GB" dirty="0"/>
          </a:p>
          <a:p>
            <a:r>
              <a:rPr lang="en-GB" dirty="0"/>
              <a:t>Conception is introduced age appropriately in Y4 in the context of why our bodies change during puberty. Note that one lesson in Y4 is called Puberty for girls, this doesn’t exclude the boys, it covers them too, but the main focus is on menstruation.</a:t>
            </a:r>
          </a:p>
          <a:p>
            <a:endParaRPr lang="en-GB" dirty="0"/>
          </a:p>
          <a:p>
            <a:r>
              <a:rPr lang="en-GB" dirty="0"/>
              <a:t>Conception and puberty is built upon in Year 5 and then puberty, conception and childbirth is covered in more detail (but still age-appropriately) in Y6 with a chance for single gender group lessons (up until this point lesson shave all been mixed gender).</a:t>
            </a:r>
          </a:p>
          <a:p>
            <a:r>
              <a:rPr lang="en-GB" dirty="0"/>
              <a:t>Remind the parents/carers that when moving to secondary school Sex Ed is compulsory so there is an expectation that children will be moving into Y7 with some knowledge.</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951880-6C9B-44C9-8DB3-CCBD698BA6C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49308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BC5B2-8015-F844-A6A8-7D146C8428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6F56235-61D2-C84E-9DCC-CF672459C9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D7416F1-2888-A940-B05D-BA68F73865FA}"/>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5" name="Footer Placeholder 4">
            <a:extLst>
              <a:ext uri="{FF2B5EF4-FFF2-40B4-BE49-F238E27FC236}">
                <a16:creationId xmlns:a16="http://schemas.microsoft.com/office/drawing/2014/main" id="{C2A812F2-C722-A344-827B-DDEF87ED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3807A1-DE24-2F4E-B7B3-E57AA4167055}"/>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1718766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9951-75E6-3A48-9ED6-0D995DA58E1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6BFE181-BDCC-A844-B177-AA0492AF74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B8CA26-C95C-5E45-AF7C-7067AD0DF0EC}"/>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5" name="Footer Placeholder 4">
            <a:extLst>
              <a:ext uri="{FF2B5EF4-FFF2-40B4-BE49-F238E27FC236}">
                <a16:creationId xmlns:a16="http://schemas.microsoft.com/office/drawing/2014/main" id="{061E59A8-E9F2-B940-AA80-5C088C7930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349FD4-9D2D-6D4B-843B-5C6FEE3AA5AA}"/>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2145976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30D3A-E09C-7543-B290-5B5AB002D8F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5934A9A-99C2-C548-977B-AD06B349F0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08028FD-6924-1445-B22A-9D3C825B9CBE}"/>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5" name="Footer Placeholder 4">
            <a:extLst>
              <a:ext uri="{FF2B5EF4-FFF2-40B4-BE49-F238E27FC236}">
                <a16:creationId xmlns:a16="http://schemas.microsoft.com/office/drawing/2014/main" id="{2E43F538-F204-2E49-AD56-DAF27ED5E1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4DC882-D299-4C4F-BF8F-B312E0E21043}"/>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1164694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02DC9-5A82-F94F-BD14-889C9F9245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2A3327-B3AA-4E45-BEA1-596FB706069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A91710F-BB86-9F43-ADCE-4E691F0390A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C687225-105B-1F4F-BC16-36161A95D618}"/>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6" name="Footer Placeholder 5">
            <a:extLst>
              <a:ext uri="{FF2B5EF4-FFF2-40B4-BE49-F238E27FC236}">
                <a16:creationId xmlns:a16="http://schemas.microsoft.com/office/drawing/2014/main" id="{65E6AF08-A49C-FC4F-8A36-4645F858C1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1D1F83-D86C-3A4A-A0C4-726A0DFC32A2}"/>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3151070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3BE10-15C7-274A-9ECC-D80E54DB533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4E07642-9FA0-3F4E-93C3-4102887F2A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FD2AB18-4804-4A4E-A0D0-10F2BF6CEA6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D0040D2-8A1A-F345-8EA3-1D35BC2E76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216BD38-C648-F945-858D-BAA8BD76B30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F702C28-7297-AE48-94D9-2A7A9412EDA4}"/>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8" name="Footer Placeholder 7">
            <a:extLst>
              <a:ext uri="{FF2B5EF4-FFF2-40B4-BE49-F238E27FC236}">
                <a16:creationId xmlns:a16="http://schemas.microsoft.com/office/drawing/2014/main" id="{83BE933E-79CF-1A4B-AB7E-6A115D62A0D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44BF2C2-AB6F-DA4E-B5BF-14650810B35D}"/>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724446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BAC83-E280-C849-AAD8-66D6241D223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CBABF8-7680-6F48-AFB0-F29EFA012E81}"/>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4" name="Footer Placeholder 3">
            <a:extLst>
              <a:ext uri="{FF2B5EF4-FFF2-40B4-BE49-F238E27FC236}">
                <a16:creationId xmlns:a16="http://schemas.microsoft.com/office/drawing/2014/main" id="{BCB600CA-3CFD-5148-90A8-E8E5DF7D539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D70E91B-1E28-8D4A-9CC5-6DCB1D999816}"/>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3912965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E38CC2-ED7B-BE49-BBA7-3592B88B0407}"/>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3" name="Footer Placeholder 2">
            <a:extLst>
              <a:ext uri="{FF2B5EF4-FFF2-40B4-BE49-F238E27FC236}">
                <a16:creationId xmlns:a16="http://schemas.microsoft.com/office/drawing/2014/main" id="{5D4CD0E6-B971-C341-B665-96304016FF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E650F18-FDEA-EB4A-869F-80E261C53FB8}"/>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2726898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4BF01-B745-A94F-880B-D29F2DF7B4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E994012-3B54-934A-9EA7-6309289793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A4F148-4B96-C14D-B393-205E9EA139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220C82C-2FB0-8B4E-92E3-CC7F73309EA1}"/>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6" name="Footer Placeholder 5">
            <a:extLst>
              <a:ext uri="{FF2B5EF4-FFF2-40B4-BE49-F238E27FC236}">
                <a16:creationId xmlns:a16="http://schemas.microsoft.com/office/drawing/2014/main" id="{ABA340D8-AA80-E545-9565-F1857BF5FA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B2F5CF-FFF1-A44F-8BD2-80FDA19F08F3}"/>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14213603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827A5-442A-6F47-BEC9-66BC0FBBA2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FBCE001-4B24-3E42-87B8-53C73A6FD8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28B3BBF-941A-784E-81EB-AC5FB76C0D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348D803-11EF-6546-9B69-560E13C1A2C9}"/>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6" name="Footer Placeholder 5">
            <a:extLst>
              <a:ext uri="{FF2B5EF4-FFF2-40B4-BE49-F238E27FC236}">
                <a16:creationId xmlns:a16="http://schemas.microsoft.com/office/drawing/2014/main" id="{A660907E-6DEB-B54A-803F-6D5D459D31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93DE02-DE44-4049-BEE4-A0E4A4A23484}"/>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695068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7A160-8C7E-0642-A070-F733AC1569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99E4E59-7457-D84F-B78B-AD618242F1C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D24E099-04DD-8D45-A30C-FA9111EBEAE5}"/>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5" name="Footer Placeholder 4">
            <a:extLst>
              <a:ext uri="{FF2B5EF4-FFF2-40B4-BE49-F238E27FC236}">
                <a16:creationId xmlns:a16="http://schemas.microsoft.com/office/drawing/2014/main" id="{A664C925-F192-2F44-98BD-38106441D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677AF4-D49A-AD41-A378-4C96267BF7C0}"/>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2524827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2A14A8-C2AF-734E-B996-9480AE029D9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CFB35F3-C8CA-1748-8D49-496F032D489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952BC8-9CAC-AB48-A788-6E88DA881145}"/>
              </a:ext>
            </a:extLst>
          </p:cNvPr>
          <p:cNvSpPr>
            <a:spLocks noGrp="1"/>
          </p:cNvSpPr>
          <p:nvPr>
            <p:ph type="dt" sz="half" idx="10"/>
          </p:nvPr>
        </p:nvSpPr>
        <p:spPr/>
        <p:txBody>
          <a:bodyPr/>
          <a:lstStyle/>
          <a:p>
            <a:fld id="{B61915B7-3520-6642-A5B3-0D43A7BD9EB1}" type="datetimeFigureOut">
              <a:rPr lang="en-US" smtClean="0"/>
              <a:t>3/10/2020</a:t>
            </a:fld>
            <a:endParaRPr lang="en-US"/>
          </a:p>
        </p:txBody>
      </p:sp>
      <p:sp>
        <p:nvSpPr>
          <p:cNvPr id="5" name="Footer Placeholder 4">
            <a:extLst>
              <a:ext uri="{FF2B5EF4-FFF2-40B4-BE49-F238E27FC236}">
                <a16:creationId xmlns:a16="http://schemas.microsoft.com/office/drawing/2014/main" id="{5563C7A1-BF97-8942-AAFA-607F4F9A92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B60215-464D-F04D-82C9-BEB5F798AB4F}"/>
              </a:ext>
            </a:extLst>
          </p:cNvPr>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1173852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6BAFD4-81C8-1B47-805A-E56B73165F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8573705-A88C-3A43-95FE-E2B5AEAA88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FEC6F3-07E3-3B45-9D64-A71CD19866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915B7-3520-6642-A5B3-0D43A7BD9EB1}" type="datetimeFigureOut">
              <a:rPr lang="en-US" smtClean="0"/>
              <a:t>3/10/2020</a:t>
            </a:fld>
            <a:endParaRPr lang="en-US"/>
          </a:p>
        </p:txBody>
      </p:sp>
      <p:sp>
        <p:nvSpPr>
          <p:cNvPr id="5" name="Footer Placeholder 4">
            <a:extLst>
              <a:ext uri="{FF2B5EF4-FFF2-40B4-BE49-F238E27FC236}">
                <a16:creationId xmlns:a16="http://schemas.microsoft.com/office/drawing/2014/main" id="{321D00A8-4058-6444-9EBB-73F8174E20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A857776-9BA2-524C-888D-E0561AA569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26BE96-C26F-494C-A240-D526A134E3D4}" type="slidenum">
              <a:rPr lang="en-US" smtClean="0"/>
              <a:t>‹#›</a:t>
            </a:fld>
            <a:endParaRPr lang="en-US"/>
          </a:p>
        </p:txBody>
      </p:sp>
    </p:spTree>
    <p:extLst>
      <p:ext uri="{BB962C8B-B14F-4D97-AF65-F5344CB8AC3E}">
        <p14:creationId xmlns:p14="http://schemas.microsoft.com/office/powerpoint/2010/main" val="17237808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nvPr>
        </p:nvGraphicFramePr>
        <p:xfrm>
          <a:off x="357809" y="453690"/>
          <a:ext cx="11568545" cy="5649913"/>
        </p:xfrm>
        <a:graphic>
          <a:graphicData uri="http://schemas.openxmlformats.org/drawingml/2006/table">
            <a:tbl>
              <a:tblPr firstRow="1" bandRow="1">
                <a:tableStyleId>{93296810-A885-4BE3-A3E7-6D5BEEA58F35}</a:tableStyleId>
              </a:tblPr>
              <a:tblGrid>
                <a:gridCol w="1012234">
                  <a:extLst>
                    <a:ext uri="{9D8B030D-6E8A-4147-A177-3AD203B41FA5}">
                      <a16:colId xmlns:a16="http://schemas.microsoft.com/office/drawing/2014/main" val="20000"/>
                    </a:ext>
                  </a:extLst>
                </a:gridCol>
                <a:gridCol w="3644041">
                  <a:extLst>
                    <a:ext uri="{9D8B030D-6E8A-4147-A177-3AD203B41FA5}">
                      <a16:colId xmlns:a16="http://schemas.microsoft.com/office/drawing/2014/main" val="20001"/>
                    </a:ext>
                  </a:extLst>
                </a:gridCol>
                <a:gridCol w="6912270">
                  <a:extLst>
                    <a:ext uri="{9D8B030D-6E8A-4147-A177-3AD203B41FA5}">
                      <a16:colId xmlns:a16="http://schemas.microsoft.com/office/drawing/2014/main" val="20002"/>
                    </a:ext>
                  </a:extLst>
                </a:gridCol>
              </a:tblGrid>
              <a:tr h="518189">
                <a:tc gridSpan="3">
                  <a:txBody>
                    <a:bodyPr/>
                    <a:lstStyle/>
                    <a:p>
                      <a:pPr algn="ctr"/>
                      <a:r>
                        <a:rPr lang="en-GB" sz="2800" baseline="0" dirty="0"/>
                        <a:t>Puberty and Human Reproduction</a:t>
                      </a:r>
                      <a:r>
                        <a:rPr lang="en-GB" sz="2800" dirty="0"/>
                        <a:t> in Jigsaw 3-11</a:t>
                      </a:r>
                      <a:endParaRPr lang="en-GB" sz="2800" b="1" dirty="0"/>
                    </a:p>
                  </a:txBody>
                  <a:tcPr marT="45723" marB="45723"/>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68026">
                <a:tc>
                  <a:txBody>
                    <a:bodyPr/>
                    <a:lstStyle/>
                    <a:p>
                      <a:pPr algn="l"/>
                      <a:r>
                        <a:rPr lang="en-GB" sz="1800" dirty="0"/>
                        <a:t>FS</a:t>
                      </a:r>
                      <a:endParaRPr lang="en-GB" sz="1800" b="1" dirty="0"/>
                    </a:p>
                  </a:txBody>
                  <a:tcPr marT="45723" marB="45723"/>
                </a:tc>
                <a:tc>
                  <a:txBody>
                    <a:bodyPr/>
                    <a:lstStyle/>
                    <a:p>
                      <a:pPr algn="l"/>
                      <a:r>
                        <a:rPr lang="en-GB" sz="1800" dirty="0"/>
                        <a:t>Growing Up</a:t>
                      </a:r>
                      <a:endParaRPr lang="en-GB" sz="1800" b="1" dirty="0"/>
                    </a:p>
                  </a:txBody>
                  <a:tcPr marT="45723" marB="45723"/>
                </a:tc>
                <a:tc>
                  <a:txBody>
                    <a:bodyPr/>
                    <a:lstStyle/>
                    <a:p>
                      <a:pPr algn="l">
                        <a:spcAft>
                          <a:spcPts val="600"/>
                        </a:spcAft>
                      </a:pPr>
                      <a:r>
                        <a:rPr lang="en-GB" sz="1800" dirty="0"/>
                        <a:t>How we have changed since we were babies</a:t>
                      </a:r>
                    </a:p>
                  </a:txBody>
                  <a:tcPr marT="45723" marB="45723"/>
                </a:tc>
                <a:extLst>
                  <a:ext uri="{0D108BD9-81ED-4DB2-BD59-A6C34878D82A}">
                    <a16:rowId xmlns:a16="http://schemas.microsoft.com/office/drawing/2014/main" val="10001"/>
                  </a:ext>
                </a:extLst>
              </a:tr>
              <a:tr h="914451">
                <a:tc>
                  <a:txBody>
                    <a:bodyPr/>
                    <a:lstStyle/>
                    <a:p>
                      <a:pPr algn="l"/>
                      <a:r>
                        <a:rPr lang="en-GB" sz="1800" dirty="0"/>
                        <a:t>Y1</a:t>
                      </a:r>
                      <a:endParaRPr lang="en-GB" sz="1800" b="1" dirty="0"/>
                    </a:p>
                  </a:txBody>
                  <a:tcPr marT="45723" marB="45723"/>
                </a:tc>
                <a:tc>
                  <a:txBody>
                    <a:bodyPr/>
                    <a:lstStyle/>
                    <a:p>
                      <a:pPr algn="l"/>
                      <a:r>
                        <a:rPr lang="en-GB" sz="1800" dirty="0"/>
                        <a:t>My changing body</a:t>
                      </a:r>
                      <a:endParaRPr lang="en-GB" sz="1800" b="1" dirty="0"/>
                    </a:p>
                  </a:txBody>
                  <a:tcPr marT="45723" marB="45723"/>
                </a:tc>
                <a:tc>
                  <a:txBody>
                    <a:bodyPr/>
                    <a:lstStyle/>
                    <a:p>
                      <a:pPr algn="l"/>
                      <a:r>
                        <a:rPr lang="en-GB" sz="1800" dirty="0"/>
                        <a:t>Understanding that growing and changing is natural and happens to everybody at different rates</a:t>
                      </a:r>
                    </a:p>
                  </a:txBody>
                  <a:tcPr marT="45723" marB="45723"/>
                </a:tc>
                <a:extLst>
                  <a:ext uri="{0D108BD9-81ED-4DB2-BD59-A6C34878D82A}">
                    <a16:rowId xmlns:a16="http://schemas.microsoft.com/office/drawing/2014/main" val="10002"/>
                  </a:ext>
                </a:extLst>
              </a:tr>
              <a:tr h="640115">
                <a:tc>
                  <a:txBody>
                    <a:bodyPr/>
                    <a:lstStyle/>
                    <a:p>
                      <a:pPr algn="l"/>
                      <a:endParaRPr lang="en-GB" sz="1800" b="1" dirty="0"/>
                    </a:p>
                  </a:txBody>
                  <a:tcPr marT="45723" marB="45723"/>
                </a:tc>
                <a:tc>
                  <a:txBody>
                    <a:bodyPr/>
                    <a:lstStyle/>
                    <a:p>
                      <a:pPr algn="l"/>
                      <a:r>
                        <a:rPr lang="en-GB" sz="1800" dirty="0"/>
                        <a:t>Boys’ and girls’ bodies</a:t>
                      </a:r>
                      <a:endParaRPr lang="en-GB" sz="1800" b="1" dirty="0"/>
                    </a:p>
                  </a:txBody>
                  <a:tcPr marT="45723" marB="45723"/>
                </a:tc>
                <a:tc>
                  <a:txBody>
                    <a:bodyPr/>
                    <a:lstStyle/>
                    <a:p>
                      <a:pPr algn="l"/>
                      <a:r>
                        <a:rPr lang="en-GB" sz="1800" dirty="0"/>
                        <a:t>Appreciating the parts of the body that make us different and using the correct names for them</a:t>
                      </a:r>
                    </a:p>
                  </a:txBody>
                  <a:tcPr marT="45723" marB="45723"/>
                </a:tc>
                <a:extLst>
                  <a:ext uri="{0D108BD9-81ED-4DB2-BD59-A6C34878D82A}">
                    <a16:rowId xmlns:a16="http://schemas.microsoft.com/office/drawing/2014/main" val="10003"/>
                  </a:ext>
                </a:extLst>
              </a:tr>
              <a:tr h="640115">
                <a:tc>
                  <a:txBody>
                    <a:bodyPr/>
                    <a:lstStyle/>
                    <a:p>
                      <a:pPr algn="l"/>
                      <a:r>
                        <a:rPr lang="en-GB" sz="1800" dirty="0"/>
                        <a:t>Y2</a:t>
                      </a:r>
                      <a:endParaRPr lang="en-GB" sz="1800" b="1" dirty="0"/>
                    </a:p>
                  </a:txBody>
                  <a:tcPr marT="45723" marB="45723"/>
                </a:tc>
                <a:tc>
                  <a:txBody>
                    <a:bodyPr/>
                    <a:lstStyle/>
                    <a:p>
                      <a:pPr algn="l"/>
                      <a:r>
                        <a:rPr lang="en-GB" sz="1800" dirty="0"/>
                        <a:t>The changing me</a:t>
                      </a:r>
                      <a:endParaRPr lang="en-GB" sz="1800" b="1" dirty="0"/>
                    </a:p>
                  </a:txBody>
                  <a:tcPr marT="45723" marB="45723"/>
                </a:tc>
                <a:tc>
                  <a:txBody>
                    <a:bodyPr/>
                    <a:lstStyle/>
                    <a:p>
                      <a:pPr algn="l"/>
                      <a:r>
                        <a:rPr lang="en-GB" sz="1800" dirty="0"/>
                        <a:t>Where am I on the journey from young to old, and what changes can I be proud of?</a:t>
                      </a:r>
                    </a:p>
                  </a:txBody>
                  <a:tcPr marT="45723" marB="45723"/>
                </a:tc>
                <a:extLst>
                  <a:ext uri="{0D108BD9-81ED-4DB2-BD59-A6C34878D82A}">
                    <a16:rowId xmlns:a16="http://schemas.microsoft.com/office/drawing/2014/main" val="10004"/>
                  </a:ext>
                </a:extLst>
              </a:tr>
              <a:tr h="640115">
                <a:tc>
                  <a:txBody>
                    <a:bodyPr/>
                    <a:lstStyle/>
                    <a:p>
                      <a:pPr algn="l"/>
                      <a:endParaRPr lang="en-GB" sz="1800" b="1"/>
                    </a:p>
                  </a:txBody>
                  <a:tcPr marT="45723" marB="45723"/>
                </a:tc>
                <a:tc>
                  <a:txBody>
                    <a:bodyPr/>
                    <a:lstStyle/>
                    <a:p>
                      <a:pPr algn="l"/>
                      <a:r>
                        <a:rPr lang="en-GB" sz="1800" dirty="0"/>
                        <a:t>Boys and girls</a:t>
                      </a:r>
                      <a:endParaRPr lang="en-GB" sz="1800" b="1" dirty="0"/>
                    </a:p>
                  </a:txBody>
                  <a:tcPr marT="45723" marB="45723"/>
                </a:tc>
                <a:tc>
                  <a:txBody>
                    <a:bodyPr/>
                    <a:lstStyle/>
                    <a:p>
                      <a:pPr algn="l"/>
                      <a:r>
                        <a:rPr lang="en-GB" sz="1800" dirty="0"/>
                        <a:t>Differences between boys and girls – how do we feel about them? Which parts of me are private?</a:t>
                      </a:r>
                    </a:p>
                  </a:txBody>
                  <a:tcPr marT="45723" marB="45723"/>
                </a:tc>
                <a:extLst>
                  <a:ext uri="{0D108BD9-81ED-4DB2-BD59-A6C34878D82A}">
                    <a16:rowId xmlns:a16="http://schemas.microsoft.com/office/drawing/2014/main" val="10005"/>
                  </a:ext>
                </a:extLst>
              </a:tr>
              <a:tr h="914451">
                <a:tc>
                  <a:txBody>
                    <a:bodyPr/>
                    <a:lstStyle/>
                    <a:p>
                      <a:pPr algn="l"/>
                      <a:r>
                        <a:rPr lang="en-GB" sz="1800" dirty="0"/>
                        <a:t>Y3</a:t>
                      </a:r>
                      <a:endParaRPr lang="en-GB" sz="1800" b="1" dirty="0"/>
                    </a:p>
                  </a:txBody>
                  <a:tcPr marT="45723" marB="45723"/>
                </a:tc>
                <a:tc>
                  <a:txBody>
                    <a:bodyPr/>
                    <a:lstStyle/>
                    <a:p>
                      <a:pPr algn="l"/>
                      <a:r>
                        <a:rPr lang="en-GB" sz="1800" dirty="0"/>
                        <a:t>Outside body changes</a:t>
                      </a:r>
                      <a:endParaRPr lang="en-GB" sz="1800" b="1" dirty="0"/>
                    </a:p>
                  </a:txBody>
                  <a:tcPr marT="45723" marB="45723"/>
                </a:tc>
                <a:tc>
                  <a:txBody>
                    <a:bodyPr/>
                    <a:lstStyle/>
                    <a:p>
                      <a:pPr algn="l"/>
                      <a:r>
                        <a:rPr lang="en-GB" sz="1800" dirty="0"/>
                        <a:t>How our bodies need to change so they can make babies when we grow up – outside changes and how we feel about them</a:t>
                      </a:r>
                    </a:p>
                  </a:txBody>
                  <a:tcPr marT="45723" marB="45723"/>
                </a:tc>
                <a:extLst>
                  <a:ext uri="{0D108BD9-81ED-4DB2-BD59-A6C34878D82A}">
                    <a16:rowId xmlns:a16="http://schemas.microsoft.com/office/drawing/2014/main" val="10006"/>
                  </a:ext>
                </a:extLst>
              </a:tr>
              <a:tr h="914451">
                <a:tc>
                  <a:txBody>
                    <a:bodyPr/>
                    <a:lstStyle/>
                    <a:p>
                      <a:pPr algn="l"/>
                      <a:endParaRPr lang="en-GB" sz="1800" b="1" dirty="0"/>
                    </a:p>
                  </a:txBody>
                  <a:tcPr marT="45723" marB="45723"/>
                </a:tc>
                <a:tc>
                  <a:txBody>
                    <a:bodyPr/>
                    <a:lstStyle/>
                    <a:p>
                      <a:pPr algn="l"/>
                      <a:r>
                        <a:rPr lang="en-GB" sz="1800" dirty="0"/>
                        <a:t>Inside body changes</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How our bodies need to change so they can make babies when we grow up – inside changes and how we feel about </a:t>
                      </a:r>
                      <a:r>
                        <a:rPr lang="en-GB" sz="1800" dirty="0" smtClean="0"/>
                        <a:t>them</a:t>
                      </a:r>
                      <a:endParaRPr lang="en-GB" sz="1200" dirty="0"/>
                    </a:p>
                  </a:txBody>
                  <a:tcPr marT="45723" marB="45723"/>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017451686"/>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extLst/>
          </p:nvPr>
        </p:nvGraphicFramePr>
        <p:xfrm>
          <a:off x="438727" y="238822"/>
          <a:ext cx="11236035" cy="6101933"/>
        </p:xfrm>
        <a:graphic>
          <a:graphicData uri="http://schemas.openxmlformats.org/drawingml/2006/table">
            <a:tbl>
              <a:tblPr firstRow="1" bandRow="1">
                <a:tableStyleId>{93296810-A885-4BE3-A3E7-6D5BEEA58F35}</a:tableStyleId>
              </a:tblPr>
              <a:tblGrid>
                <a:gridCol w="983139">
                  <a:extLst>
                    <a:ext uri="{9D8B030D-6E8A-4147-A177-3AD203B41FA5}">
                      <a16:colId xmlns:a16="http://schemas.microsoft.com/office/drawing/2014/main" val="20000"/>
                    </a:ext>
                  </a:extLst>
                </a:gridCol>
                <a:gridCol w="3539302">
                  <a:extLst>
                    <a:ext uri="{9D8B030D-6E8A-4147-A177-3AD203B41FA5}">
                      <a16:colId xmlns:a16="http://schemas.microsoft.com/office/drawing/2014/main" val="20001"/>
                    </a:ext>
                  </a:extLst>
                </a:gridCol>
                <a:gridCol w="6713594">
                  <a:extLst>
                    <a:ext uri="{9D8B030D-6E8A-4147-A177-3AD203B41FA5}">
                      <a16:colId xmlns:a16="http://schemas.microsoft.com/office/drawing/2014/main" val="20002"/>
                    </a:ext>
                  </a:extLst>
                </a:gridCol>
              </a:tblGrid>
              <a:tr h="528441">
                <a:tc gridSpan="3">
                  <a:txBody>
                    <a:bodyPr/>
                    <a:lstStyle/>
                    <a:p>
                      <a:pPr algn="ctr"/>
                      <a:r>
                        <a:rPr lang="en-GB" sz="2800" dirty="0"/>
                        <a:t>Puberty and Human Reproduction in Jigsaw 3-11</a:t>
                      </a:r>
                      <a:endParaRPr lang="en-GB" sz="2800" b="1" dirty="0"/>
                    </a:p>
                  </a:txBody>
                  <a:tcPr marT="45723" marB="45723"/>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932542">
                <a:tc>
                  <a:txBody>
                    <a:bodyPr/>
                    <a:lstStyle/>
                    <a:p>
                      <a:pPr algn="ctr"/>
                      <a:r>
                        <a:rPr lang="en-GB" sz="1800" dirty="0"/>
                        <a:t>Y4</a:t>
                      </a:r>
                      <a:endParaRPr lang="en-GB" sz="1800" b="1" dirty="0"/>
                    </a:p>
                  </a:txBody>
                  <a:tcPr marT="45723" marB="45723"/>
                </a:tc>
                <a:tc>
                  <a:txBody>
                    <a:bodyPr/>
                    <a:lstStyle/>
                    <a:p>
                      <a:pPr algn="ctr"/>
                      <a:r>
                        <a:rPr lang="en-GB" sz="1800" dirty="0"/>
                        <a:t>Having a baby</a:t>
                      </a:r>
                      <a:endParaRPr lang="en-GB" sz="1800" b="1" dirty="0"/>
                    </a:p>
                  </a:txBody>
                  <a:tcPr marT="45723" marB="45723"/>
                </a:tc>
                <a:tc>
                  <a:txBody>
                    <a:bodyPr/>
                    <a:lstStyle/>
                    <a:p>
                      <a:r>
                        <a:rPr lang="en-GB" sz="1800" dirty="0"/>
                        <a:t>The choice to have a baby, the parts of men and women that make babies and – in simple terms – how this happens </a:t>
                      </a:r>
                      <a:r>
                        <a:rPr lang="en-GB" sz="1200" dirty="0"/>
                        <a:t>(animations</a:t>
                      </a:r>
                      <a:r>
                        <a:rPr lang="en-GB" sz="1200" baseline="0" dirty="0"/>
                        <a:t> used – the Female Reproductive System)</a:t>
                      </a:r>
                      <a:endParaRPr lang="en-GB" sz="1200" dirty="0"/>
                    </a:p>
                  </a:txBody>
                  <a:tcPr marT="45723" marB="45723"/>
                </a:tc>
                <a:extLst>
                  <a:ext uri="{0D108BD9-81ED-4DB2-BD59-A6C34878D82A}">
                    <a16:rowId xmlns:a16="http://schemas.microsoft.com/office/drawing/2014/main" val="10001"/>
                  </a:ext>
                </a:extLst>
              </a:tr>
              <a:tr h="652779">
                <a:tc>
                  <a:txBody>
                    <a:bodyPr/>
                    <a:lstStyle/>
                    <a:p>
                      <a:pPr algn="ctr"/>
                      <a:endParaRPr lang="en-GB" sz="1800" b="1" dirty="0"/>
                    </a:p>
                  </a:txBody>
                  <a:tcPr marT="45723" marB="45723"/>
                </a:tc>
                <a:tc>
                  <a:txBody>
                    <a:bodyPr/>
                    <a:lstStyle/>
                    <a:p>
                      <a:pPr algn="ctr"/>
                      <a:r>
                        <a:rPr lang="en-GB" sz="1800" dirty="0"/>
                        <a:t>Girls and puberty</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How a girl’s body changes so that she can have a baby when she’s an adult – including menstruation </a:t>
                      </a:r>
                      <a:r>
                        <a:rPr lang="en-GB" sz="1200" dirty="0"/>
                        <a:t>(animations</a:t>
                      </a:r>
                      <a:r>
                        <a:rPr lang="en-GB" sz="1200" baseline="0" dirty="0"/>
                        <a:t> used – the Female Reproductive System)</a:t>
                      </a:r>
                      <a:endParaRPr lang="en-GB" sz="1200" dirty="0"/>
                    </a:p>
                  </a:txBody>
                  <a:tcPr marT="45723" marB="45723"/>
                </a:tc>
                <a:extLst>
                  <a:ext uri="{0D108BD9-81ED-4DB2-BD59-A6C34878D82A}">
                    <a16:rowId xmlns:a16="http://schemas.microsoft.com/office/drawing/2014/main" val="10002"/>
                  </a:ext>
                </a:extLst>
              </a:tr>
              <a:tr h="652779">
                <a:tc>
                  <a:txBody>
                    <a:bodyPr/>
                    <a:lstStyle/>
                    <a:p>
                      <a:pPr algn="ctr"/>
                      <a:r>
                        <a:rPr lang="en-GB" sz="1800" dirty="0"/>
                        <a:t>Y5</a:t>
                      </a:r>
                      <a:endParaRPr lang="en-GB" sz="1800" b="1" dirty="0"/>
                    </a:p>
                  </a:txBody>
                  <a:tcPr marT="45723" marB="45723"/>
                </a:tc>
                <a:tc>
                  <a:txBody>
                    <a:bodyPr/>
                    <a:lstStyle/>
                    <a:p>
                      <a:pPr algn="ctr"/>
                      <a:r>
                        <a:rPr lang="en-GB" sz="1800" dirty="0"/>
                        <a:t>Puberty for girls</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Physical changes and feelings</a:t>
                      </a:r>
                      <a:r>
                        <a:rPr lang="en-GB" sz="1800" baseline="0" dirty="0"/>
                        <a:t> about them – importance of looking after yourself </a:t>
                      </a:r>
                      <a:r>
                        <a:rPr lang="en-GB" sz="1200" dirty="0"/>
                        <a:t>(animations</a:t>
                      </a:r>
                      <a:r>
                        <a:rPr lang="en-GB" sz="1200" baseline="0" dirty="0"/>
                        <a:t> used – the Female Reproductive System)</a:t>
                      </a:r>
                      <a:endParaRPr lang="en-GB" sz="1200" dirty="0"/>
                    </a:p>
                  </a:txBody>
                  <a:tcPr marT="45723" marB="45723"/>
                </a:tc>
                <a:extLst>
                  <a:ext uri="{0D108BD9-81ED-4DB2-BD59-A6C34878D82A}">
                    <a16:rowId xmlns:a16="http://schemas.microsoft.com/office/drawing/2014/main" val="10003"/>
                  </a:ext>
                </a:extLst>
              </a:tr>
              <a:tr h="652779">
                <a:tc>
                  <a:txBody>
                    <a:bodyPr/>
                    <a:lstStyle/>
                    <a:p>
                      <a:pPr algn="ctr"/>
                      <a:endParaRPr lang="en-GB" sz="1800" b="1"/>
                    </a:p>
                  </a:txBody>
                  <a:tcPr marT="45723" marB="45723"/>
                </a:tc>
                <a:tc>
                  <a:txBody>
                    <a:bodyPr/>
                    <a:lstStyle/>
                    <a:p>
                      <a:pPr algn="ctr"/>
                      <a:r>
                        <a:rPr lang="en-GB" sz="1800" dirty="0"/>
                        <a:t>Puberty for boys</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Developing understanding of changes for both sexes – reassurance and exploring feelings </a:t>
                      </a:r>
                      <a:r>
                        <a:rPr lang="en-GB" sz="1200" dirty="0"/>
                        <a:t>(animations</a:t>
                      </a:r>
                      <a:r>
                        <a:rPr lang="en-GB" sz="1200" baseline="0" dirty="0"/>
                        <a:t> used – the Male Reproductive System)</a:t>
                      </a:r>
                      <a:endParaRPr lang="en-GB" sz="1800" dirty="0"/>
                    </a:p>
                  </a:txBody>
                  <a:tcPr marT="45723" marB="45723"/>
                </a:tc>
                <a:extLst>
                  <a:ext uri="{0D108BD9-81ED-4DB2-BD59-A6C34878D82A}">
                    <a16:rowId xmlns:a16="http://schemas.microsoft.com/office/drawing/2014/main" val="10004"/>
                  </a:ext>
                </a:extLst>
              </a:tr>
              <a:tr h="932542">
                <a:tc>
                  <a:txBody>
                    <a:bodyPr/>
                    <a:lstStyle/>
                    <a:p>
                      <a:pPr algn="ctr"/>
                      <a:endParaRPr lang="en-GB" sz="1800" b="1" dirty="0"/>
                    </a:p>
                  </a:txBody>
                  <a:tcPr marT="45723" marB="45723"/>
                </a:tc>
                <a:tc>
                  <a:txBody>
                    <a:bodyPr/>
                    <a:lstStyle/>
                    <a:p>
                      <a:pPr algn="ctr"/>
                      <a:r>
                        <a:rPr lang="en-GB" sz="1800" dirty="0"/>
                        <a:t>Conception</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Understanding the place of sexual intercourse in a relationship</a:t>
                      </a:r>
                      <a:r>
                        <a:rPr lang="en-GB" sz="1800" baseline="0" dirty="0"/>
                        <a:t> and how it can lead to conception and the wonder of a new life </a:t>
                      </a:r>
                      <a:r>
                        <a:rPr lang="en-GB" sz="1200" dirty="0"/>
                        <a:t>(animations</a:t>
                      </a:r>
                      <a:r>
                        <a:rPr lang="en-GB" sz="1200" baseline="0" dirty="0"/>
                        <a:t> used – the Female and Male Reproductive Systems)</a:t>
                      </a:r>
                      <a:endParaRPr lang="en-GB" sz="1200" dirty="0"/>
                    </a:p>
                  </a:txBody>
                  <a:tcPr marT="45723" marB="45723"/>
                </a:tc>
                <a:extLst>
                  <a:ext uri="{0D108BD9-81ED-4DB2-BD59-A6C34878D82A}">
                    <a16:rowId xmlns:a16="http://schemas.microsoft.com/office/drawing/2014/main" val="10005"/>
                  </a:ext>
                </a:extLst>
              </a:tr>
              <a:tr h="652779">
                <a:tc>
                  <a:txBody>
                    <a:bodyPr/>
                    <a:lstStyle/>
                    <a:p>
                      <a:pPr algn="ctr"/>
                      <a:r>
                        <a:rPr lang="en-GB" sz="1800" dirty="0"/>
                        <a:t>Y6</a:t>
                      </a:r>
                      <a:endParaRPr lang="en-GB" sz="1800" b="1" dirty="0"/>
                    </a:p>
                  </a:txBody>
                  <a:tcPr marT="45723" marB="45723"/>
                </a:tc>
                <a:tc>
                  <a:txBody>
                    <a:bodyPr/>
                    <a:lstStyle/>
                    <a:p>
                      <a:pPr algn="ctr"/>
                      <a:r>
                        <a:rPr lang="en-GB" sz="1800" dirty="0"/>
                        <a:t>Puberty</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Consolidating understanding of physical and emotional changes and how they affect us </a:t>
                      </a:r>
                      <a:r>
                        <a:rPr lang="en-GB" sz="1200" dirty="0"/>
                        <a:t>(animations</a:t>
                      </a:r>
                      <a:r>
                        <a:rPr lang="en-GB" sz="1200" baseline="0" dirty="0"/>
                        <a:t> used – the Female and Male Reproductive Systems)</a:t>
                      </a:r>
                      <a:endParaRPr lang="en-GB" sz="1200" dirty="0"/>
                    </a:p>
                  </a:txBody>
                  <a:tcPr marT="45723" marB="45723"/>
                </a:tc>
                <a:extLst>
                  <a:ext uri="{0D108BD9-81ED-4DB2-BD59-A6C34878D82A}">
                    <a16:rowId xmlns:a16="http://schemas.microsoft.com/office/drawing/2014/main" val="10006"/>
                  </a:ext>
                </a:extLst>
              </a:tr>
              <a:tr h="378198">
                <a:tc>
                  <a:txBody>
                    <a:bodyPr/>
                    <a:lstStyle/>
                    <a:p>
                      <a:pPr algn="ctr"/>
                      <a:endParaRPr lang="en-GB" sz="1800" b="1" dirty="0"/>
                    </a:p>
                  </a:txBody>
                  <a:tcPr marT="45723" marB="45723"/>
                </a:tc>
                <a:tc>
                  <a:txBody>
                    <a:bodyPr/>
                    <a:lstStyle/>
                    <a:p>
                      <a:pPr algn="ctr"/>
                      <a:r>
                        <a:rPr lang="en-GB" sz="1800" dirty="0"/>
                        <a:t>Girl talk / boy talk</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A chance to ask questions and reflect (single sex) </a:t>
                      </a:r>
                      <a:r>
                        <a:rPr lang="en-GB" sz="1200" dirty="0"/>
                        <a:t>(animations</a:t>
                      </a:r>
                      <a:r>
                        <a:rPr lang="en-GB" sz="1200" baseline="0" dirty="0"/>
                        <a:t> used – the Female and Male Reproductive Systems)</a:t>
                      </a:r>
                      <a:endParaRPr lang="en-GB" sz="1800" dirty="0"/>
                    </a:p>
                  </a:txBody>
                  <a:tcPr marT="45723" marB="45723"/>
                </a:tc>
                <a:extLst>
                  <a:ext uri="{0D108BD9-81ED-4DB2-BD59-A6C34878D82A}">
                    <a16:rowId xmlns:a16="http://schemas.microsoft.com/office/drawing/2014/main" val="10007"/>
                  </a:ext>
                </a:extLst>
              </a:tr>
              <a:tr h="378198">
                <a:tc>
                  <a:txBody>
                    <a:bodyPr/>
                    <a:lstStyle/>
                    <a:p>
                      <a:pPr algn="ctr"/>
                      <a:endParaRPr lang="en-GB" sz="1800" b="1" dirty="0"/>
                    </a:p>
                  </a:txBody>
                  <a:tcPr marT="45723" marB="45723"/>
                </a:tc>
                <a:tc>
                  <a:txBody>
                    <a:bodyPr/>
                    <a:lstStyle/>
                    <a:p>
                      <a:pPr algn="ctr"/>
                      <a:r>
                        <a:rPr lang="en-GB" sz="1800" dirty="0"/>
                        <a:t>Conception to birth</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The story of pregnancy and birth </a:t>
                      </a:r>
                      <a:r>
                        <a:rPr lang="en-GB" sz="1200" dirty="0"/>
                        <a:t>(animations</a:t>
                      </a:r>
                      <a:r>
                        <a:rPr lang="en-GB" sz="1200" baseline="0" dirty="0"/>
                        <a:t> used – the Female and Male Reproductive Systems)</a:t>
                      </a:r>
                      <a:endParaRPr lang="en-GB" sz="1800" dirty="0"/>
                    </a:p>
                  </a:txBody>
                  <a:tcPr marT="45723" marB="45723"/>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3063968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675</Words>
  <Application>Microsoft Office PowerPoint</Application>
  <PresentationFormat>Widescreen</PresentationFormat>
  <Paragraphs>52</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1_Office Theme</vt:lpstr>
      <vt:lpstr>PowerPoint Presentation</vt:lpstr>
      <vt:lpstr>PowerPoint Presentation</vt:lpstr>
    </vt:vector>
  </TitlesOfParts>
  <Company>EasiPC Services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Marek</dc:creator>
  <cp:lastModifiedBy>Marek</cp:lastModifiedBy>
  <cp:revision>1</cp:revision>
  <dcterms:created xsi:type="dcterms:W3CDTF">2020-03-10T10:46:06Z</dcterms:created>
  <dcterms:modified xsi:type="dcterms:W3CDTF">2020-03-10T10:46:29Z</dcterms:modified>
</cp:coreProperties>
</file>